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Revenue ($M)</c:v>
                </c:pt>
              </c:strCache>
            </c:strRef>
          </c:tx>
          <c:spPr>
            <a:solidFill>
              <a:srgbClr val="B8BEC4"/>
            </a:solidFill>
          </c:spPr>
          <c:dPt>
            <c:idx val="3"/>
            <c:spPr>
              <a:solidFill>
                <a:srgbClr val="0F766E"/>
              </a:solidFill>
            </c:spPr>
          </c:dPt>
          <c:cat>
            <c:strRef>
              <c:f>Sheet1!$A$2:$A$5</c:f>
              <c:strCache>
                <c:ptCount val="4"/>
                <c:pt idx="0">
                  <c:v>Q4 prior yr</c:v>
                </c:pt>
                <c:pt idx="1">
                  <c:v>Q1</c:v>
                </c:pt>
                <c:pt idx="2">
                  <c:v>Q2</c:v>
                </c:pt>
                <c:pt idx="3">
                  <c:v>Q3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1.72</c:v>
                </c:pt>
                <c:pt idx="1">
                  <c:v>2.02</c:v>
                </c:pt>
                <c:pt idx="2">
                  <c:v>2.31</c:v>
                </c:pt>
                <c:pt idx="3">
                  <c:v>2.84</c:v>
                </c:pt>
              </c:numCache>
            </c:numRef>
          </c:val>
        </c:ser>
        <c:dLbls>
          <c:numFmt formatCode="&quot;$&quot;0.00&quot;M&quot;" sourceLinked="0"/>
          <c:txPr>
            <a:bodyPr/>
            <a:lstStyle/>
            <a:p>
              <a:pPr>
                <a:defRPr sz="1600" b="1">
                  <a:solidFill>
                    <a:srgbClr val="1F2937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B8BEC4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in val="0.0"/>
        </c:scaling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400">
          <a:solidFill>
            <a:srgbClr val="6B7280"/>
          </a:solidFill>
          <a:latin typeface="Liberation Sans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Monthly churn (%)</c:v>
                </c:pt>
              </c:strCache>
            </c:strRef>
          </c:tx>
          <c:spPr>
            <a:ln w="38100">
              <a:solidFill>
                <a:srgbClr val="0F766E"/>
              </a:solidFill>
            </a:ln>
          </c:spPr>
          <c:marker>
            <c:spPr>
              <a:solidFill>
                <a:srgbClr val="0F766E"/>
              </a:solidFill>
              <a:ln>
                <a:solidFill>
                  <a:srgbClr val="0F766E"/>
                </a:solidFill>
              </a:ln>
            </c:spPr>
          </c:marker>
          <c:cat>
            <c:strRef>
              <c:f>Sheet1!$A$2:$A$10</c:f>
              <c:strCache>
                <c:ptCount val="9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6.9</c:v>
                </c:pt>
                <c:pt idx="1">
                  <c:v>6.7</c:v>
                </c:pt>
                <c:pt idx="2">
                  <c:v>6.5</c:v>
                </c:pt>
                <c:pt idx="3">
                  <c:v>6.4</c:v>
                </c:pt>
                <c:pt idx="4">
                  <c:v>6.3</c:v>
                </c:pt>
                <c:pt idx="5">
                  <c:v>6.1</c:v>
                </c:pt>
                <c:pt idx="6">
                  <c:v>5.6</c:v>
                </c:pt>
                <c:pt idx="7">
                  <c:v>5.1</c:v>
                </c:pt>
                <c:pt idx="8">
                  <c:v>4.8</c:v>
                </c:pt>
              </c:numCache>
            </c:numRef>
          </c:val>
          <c:smooth val="0"/>
        </c:ser>
        <c:dLbls>
          <c:numFmt formatCode="0.0&quot;%&quot;" sourceLinked="0"/>
          <c:txPr>
            <a:bodyPr/>
            <a:lstStyle/>
            <a:p>
              <a:pPr>
                <a:defRPr sz="1400">
                  <a:solidFill>
                    <a:srgbClr val="1F2937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B8BEC4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ax val="7.5"/>
          <c:min val="4.0"/>
        </c:scaling>
        <c:delete/>
        <c:axPos val="l"/>
        <c:majorTickMark val="out"/>
        <c:minorTickMark val="none"/>
        <c:tickLblPos val="nextTo"/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400">
          <a:solidFill>
            <a:srgbClr val="6B7280"/>
          </a:solidFill>
          <a:latin typeface="Liberation Sans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Gross margin</c:v>
                </c:pt>
              </c:strCache>
            </c:strRef>
          </c:tx>
          <c:spPr>
            <a:solidFill>
              <a:srgbClr val="B8BEC4"/>
            </a:solidFill>
          </c:spPr>
          <c:dPt>
            <c:idx val="1"/>
            <c:spPr>
              <a:solidFill>
                <a:srgbClr val="0F766E"/>
              </a:solidFill>
            </c:spPr>
          </c:dPt>
          <c:cat>
            <c:strRef>
              <c:f>Sheet1!$A$2:$A$3</c:f>
              <c:strCache>
                <c:ptCount val="2"/>
                <c:pt idx="0">
                  <c:v>Prior</c:v>
                </c:pt>
                <c:pt idx="1">
                  <c:v>Q3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38</c:v>
                </c:pt>
                <c:pt idx="1">
                  <c:v>41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2000" b="1">
                  <a:solidFill>
                    <a:srgbClr val="1F2937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B8BEC4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48.0"/>
          <c:min val="0.0"/>
        </c:scaling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400">
          <a:solidFill>
            <a:srgbClr val="6B7280"/>
          </a:solidFill>
          <a:latin typeface="Liberation Sans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Northwind Meal Kits (sample company) - Q3 board update. Agenda: revenue, subscribers, churn, unit economics, margin, risks, Q4 plan, asks.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Revenue Q3 $2.84M vs Q2 $2.31M. Plan was $2.6M.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Quarterly revenue, $M: Q4 last year 1.72, Q1 2.02, Q2 2.31, Q3 2.84.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Subscribers: 41,200 in Q3, up from 36,900 in Q2.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Monthly churn: Jan 6.9, Feb 6.7, Mar 6.5, Apr 6.4, May 6.3, Jun 6.1, Jul 5.6, Aug 5.1, Sep 4.8 (%). New onboarding launched in July. Q2 to Q3 churn: 6.1% -&gt; 4.8%. Described in the notes as 'a big deal'.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CAC 62 -&gt; 71 because Meta CPM went up. Currency unit not stated in the notes. Meta accounts for 71% of new subs.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Gross margin 38% -&gt; 41%, mostly the new Dallas kitchen; the packaging switch helped a bit.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Dallas kitchen late deliveries were 3.1% of orders in August (target under 1%). Mostly fixed; September 1.4%. Meta dependence: 71% of new subs.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Q4 plan: 1) launch TikTok + referral so Meta is under 55% of new subs. 2) family plan pricing test. 3) Atlanta kitchen decision in December.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Asks: approve $400k for Atlanta kitchen pre-work; intros to 2 retail grocery buyers. Cash $3.9M, burn $210k/month, about 18 months runway.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chart" Target="../charts/char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chart" Target="../charts/char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2103120"/>
            <a:ext cx="10058400" cy="1645920"/>
          </a:xfrm>
        </p:spPr>
        <p:txBody>
          <a:bodyPr lIns="0" wrap="square" anchor="b"/>
          <a:lstStyle/>
          <a:p>
            <a:pPr algn="l"/>
            <a:r>
              <a:rPr sz="4000" b="1">
                <a:solidFill>
                  <a:srgbClr val="1F2937"/>
                </a:solidFill>
                <a:latin typeface="Liberation Sans"/>
              </a:rPr>
              <a:t>Q3 beat plan on revenue, and churn fell to 4.8%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2960" y="3977639"/>
            <a:ext cx="10058400" cy="731520"/>
          </a:xfrm>
        </p:spPr>
        <p:txBody>
          <a:bodyPr lIns="0"/>
          <a:lstStyle/>
          <a:p>
            <a:pPr algn="l"/>
            <a:r>
              <a:rPr sz="2000">
                <a:solidFill>
                  <a:srgbClr val="6B7280"/>
                </a:solidFill>
                <a:latin typeface="Liberation Sans"/>
              </a:rPr>
              <a:t>Northwind Meal Kits  |  Q3 board update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794760"/>
            <a:ext cx="731520" cy="64008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6126480"/>
            <a:ext cx="7315200" cy="27432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200" b="0">
                <a:solidFill>
                  <a:srgbClr val="6B7280"/>
                </a:solidFill>
                <a:latin typeface="Liberation Sans"/>
              </a:rPr>
              <a:t>Based on sample company data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457200"/>
            <a:ext cx="10881360" cy="1188720"/>
          </a:xfrm>
        </p:spPr>
        <p:txBody>
          <a:bodyPr wrap="square" anchor="t" lIns="0"/>
          <a:lstStyle/>
          <a:p>
            <a:pPr algn="l"/>
            <a:r>
              <a:rPr sz="3400" b="1">
                <a:solidFill>
                  <a:srgbClr val="1F2937"/>
                </a:solidFill>
                <a:latin typeface="Liberation Sans"/>
              </a:rPr>
              <a:t>Q3 revenue of $2.84M finished ahead of the $2.6M plan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274320"/>
            <a:ext cx="731520" cy="64008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6400800"/>
            <a:ext cx="7315200" cy="27432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200" b="0">
                <a:solidFill>
                  <a:srgbClr val="6B7280"/>
                </a:solidFill>
                <a:latin typeface="Liberation Sans"/>
              </a:rPr>
              <a:t>Northwind Meal Kits  |  Q3 board update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468880"/>
            <a:ext cx="3474720" cy="100584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6600" b="1">
                <a:solidFill>
                  <a:srgbClr val="0F766E"/>
                </a:solidFill>
                <a:latin typeface="Liberation Sans"/>
              </a:rPr>
              <a:t>$2.84M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20440"/>
            <a:ext cx="3474720" cy="8229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800" b="0">
                <a:solidFill>
                  <a:srgbClr val="6B7280"/>
                </a:solidFill>
                <a:latin typeface="Liberation Sans"/>
              </a:rPr>
              <a:t>Q3 revenue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0" y="2468880"/>
            <a:ext cx="3200400" cy="100584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6600" b="1">
                <a:solidFill>
                  <a:srgbClr val="6B7280"/>
                </a:solidFill>
                <a:latin typeface="Liberation Sans"/>
              </a:rPr>
              <a:t>$2.6M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3520440"/>
            <a:ext cx="3200400" cy="8229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800" b="0">
                <a:solidFill>
                  <a:srgbClr val="6B7280"/>
                </a:solidFill>
                <a:latin typeface="Liberation Sans"/>
              </a:rPr>
              <a:t>Q3 plan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38160" y="2468880"/>
            <a:ext cx="3383280" cy="100584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6600" b="1">
                <a:solidFill>
                  <a:srgbClr val="6B7280"/>
                </a:solidFill>
                <a:latin typeface="Liberation Sans"/>
              </a:rPr>
              <a:t>$2.31M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38160" y="3520440"/>
            <a:ext cx="3383280" cy="8229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800" b="0">
                <a:solidFill>
                  <a:srgbClr val="6B7280"/>
                </a:solidFill>
                <a:latin typeface="Liberation Sans"/>
              </a:rPr>
              <a:t>Q2 revenue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40080" y="4846320"/>
            <a:ext cx="10881360" cy="0"/>
          </a:xfrm>
          <a:prstGeom prst="line">
            <a:avLst/>
          </a:prstGeom>
          <a:ln>
            <a:solidFill>
              <a:srgbClr val="B8BE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40080" y="5074920"/>
            <a:ext cx="10881360" cy="73152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2000" b="0">
                <a:solidFill>
                  <a:srgbClr val="1F2937"/>
                </a:solidFill>
                <a:latin typeface="Liberation Sans"/>
              </a:rPr>
              <a:t>Q3 came in above plan and above Q2.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457200"/>
            <a:ext cx="10881360" cy="1188720"/>
          </a:xfrm>
        </p:spPr>
        <p:txBody>
          <a:bodyPr wrap="square" anchor="t" lIns="0"/>
          <a:lstStyle/>
          <a:p>
            <a:pPr algn="l"/>
            <a:r>
              <a:rPr sz="3400" b="1">
                <a:solidFill>
                  <a:srgbClr val="1F2937"/>
                </a:solidFill>
                <a:latin typeface="Liberation Sans"/>
              </a:rPr>
              <a:t>Revenue has grown every quarter, from $1.72M to $2.84M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274320"/>
            <a:ext cx="731520" cy="64008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6400800"/>
            <a:ext cx="7315200" cy="27432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200" b="0">
                <a:solidFill>
                  <a:srgbClr val="6B7280"/>
                </a:solidFill>
                <a:latin typeface="Liberation Sans"/>
              </a:rPr>
              <a:t>Northwind Meal Kits  |  Q3 board update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640080" y="1737360"/>
          <a:ext cx="7498079" cy="448056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686800" y="2560320"/>
            <a:ext cx="2926080" cy="182880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800" b="0">
                <a:solidFill>
                  <a:srgbClr val="6B7280"/>
                </a:solidFill>
                <a:latin typeface="Liberation Sans"/>
              </a:rPr>
              <a:t>Quarterly revenue, $M</a:t>
            </a:r>
          </a:p>
          <a:p>
            <a:pPr algn="l">
              <a:spcBef>
                <a:spcPts val="1000"/>
              </a:spcBef>
            </a:pPr>
            <a:r>
              <a:rPr sz="1800" b="0">
                <a:solidFill>
                  <a:srgbClr val="6B7280"/>
                </a:solidFill>
                <a:latin typeface="Liberation Sans"/>
              </a:rPr>
              <a:t>Q3 is the highest of the four quarters shown.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457200"/>
            <a:ext cx="10881360" cy="1188720"/>
          </a:xfrm>
        </p:spPr>
        <p:txBody>
          <a:bodyPr wrap="square" anchor="t" lIns="0"/>
          <a:lstStyle/>
          <a:p>
            <a:pPr algn="l"/>
            <a:r>
              <a:rPr sz="3400" b="1">
                <a:solidFill>
                  <a:srgbClr val="1F2937"/>
                </a:solidFill>
                <a:latin typeface="Liberation Sans"/>
              </a:rPr>
              <a:t>Subscribers grew to 41,200 from 36,900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274320"/>
            <a:ext cx="731520" cy="64008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6400800"/>
            <a:ext cx="7315200" cy="27432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200" b="0">
                <a:solidFill>
                  <a:srgbClr val="6B7280"/>
                </a:solidFill>
                <a:latin typeface="Liberation Sans"/>
              </a:rPr>
              <a:t>Northwind Meal Kits  |  Q3 board update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560320"/>
            <a:ext cx="5029200" cy="100584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7200" b="1">
                <a:solidFill>
                  <a:srgbClr val="0F766E"/>
                </a:solidFill>
                <a:latin typeface="Liberation Sans"/>
              </a:rPr>
              <a:t>41,200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611879"/>
            <a:ext cx="5029200" cy="8229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800" b="0">
                <a:solidFill>
                  <a:srgbClr val="6B7280"/>
                </a:solidFill>
                <a:latin typeface="Liberation Sans"/>
              </a:rPr>
              <a:t>Subscribers, Q3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0" y="2560320"/>
            <a:ext cx="5029200" cy="100584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7200" b="1">
                <a:solidFill>
                  <a:srgbClr val="6B7280"/>
                </a:solidFill>
                <a:latin typeface="Liberation Sans"/>
              </a:rPr>
              <a:t>36,900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3611879"/>
            <a:ext cx="5029200" cy="8229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800" b="0">
                <a:solidFill>
                  <a:srgbClr val="6B7280"/>
                </a:solidFill>
                <a:latin typeface="Liberation Sans"/>
              </a:rPr>
              <a:t>Subscribers, Q2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5120640"/>
            <a:ext cx="10881360" cy="73152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2000" b="0">
                <a:solidFill>
                  <a:srgbClr val="1F2937"/>
                </a:solidFill>
                <a:latin typeface="Liberation Sans"/>
              </a:rPr>
              <a:t>Subscriber growth is the base behind the revenue beat.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457200"/>
            <a:ext cx="10881360" cy="1188720"/>
          </a:xfrm>
        </p:spPr>
        <p:txBody>
          <a:bodyPr wrap="square" anchor="t" lIns="0"/>
          <a:lstStyle/>
          <a:p>
            <a:pPr algn="l"/>
            <a:r>
              <a:rPr sz="3400" b="1">
                <a:solidFill>
                  <a:srgbClr val="1F2937"/>
                </a:solidFill>
                <a:latin typeface="Liberation Sans"/>
              </a:rPr>
              <a:t>Monthly churn fell from 6.1% to 4.8% after the new onboarding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274320"/>
            <a:ext cx="731520" cy="64008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6400800"/>
            <a:ext cx="7315200" cy="27432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200" b="0">
                <a:solidFill>
                  <a:srgbClr val="6B7280"/>
                </a:solidFill>
                <a:latin typeface="Liberation Sans"/>
              </a:rPr>
              <a:t>Northwind Meal Kits  |  Q3 board update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640080" y="1737360"/>
          <a:ext cx="7863840" cy="448056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961120" y="2194560"/>
            <a:ext cx="2743200" cy="100584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6000" b="1">
                <a:solidFill>
                  <a:srgbClr val="0F766E"/>
                </a:solidFill>
                <a:latin typeface="Liberation Sans"/>
              </a:rPr>
              <a:t>4.8%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120" y="3246120"/>
            <a:ext cx="2743200" cy="8229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800" b="0">
                <a:solidFill>
                  <a:srgbClr val="6B7280"/>
                </a:solidFill>
                <a:latin typeface="Liberation Sans"/>
              </a:rPr>
              <a:t>September churn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0" y="4114800"/>
            <a:ext cx="2743200" cy="109728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800" b="0">
                <a:solidFill>
                  <a:srgbClr val="6B7280"/>
                </a:solidFill>
                <a:latin typeface="Liberation Sans"/>
              </a:rPr>
              <a:t>New onboarding launched in July.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457200"/>
            <a:ext cx="10881360" cy="1188720"/>
          </a:xfrm>
        </p:spPr>
        <p:txBody>
          <a:bodyPr wrap="square" anchor="t" lIns="0"/>
          <a:lstStyle/>
          <a:p>
            <a:pPr algn="l"/>
            <a:r>
              <a:rPr sz="3400" b="1">
                <a:solidFill>
                  <a:srgbClr val="1F2937"/>
                </a:solidFill>
                <a:latin typeface="Liberation Sans"/>
              </a:rPr>
              <a:t>Acquisition cost rose from 62 to 71 as Meta ad prices went up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274320"/>
            <a:ext cx="731520" cy="64008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6400800"/>
            <a:ext cx="7315200" cy="27432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200" b="0">
                <a:solidFill>
                  <a:srgbClr val="6B7280"/>
                </a:solidFill>
                <a:latin typeface="Liberation Sans"/>
              </a:rPr>
              <a:t>Northwind Meal Kits  |  Q3 board update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560320"/>
            <a:ext cx="3291840" cy="100584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7200" b="1">
                <a:solidFill>
                  <a:srgbClr val="6B7280"/>
                </a:solidFill>
                <a:latin typeface="Liberation Sans"/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611879"/>
            <a:ext cx="3291840" cy="8229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800" b="0">
                <a:solidFill>
                  <a:srgbClr val="6B7280"/>
                </a:solidFill>
                <a:latin typeface="Liberation Sans"/>
              </a:rPr>
              <a:t>CAC, 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0" y="2743200"/>
            <a:ext cx="914400" cy="91440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4800" b="0">
                <a:solidFill>
                  <a:srgbClr val="B8BEC4"/>
                </a:solidFill>
                <a:latin typeface="Liberation Sans"/>
              </a:rPr>
              <a:t>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0" y="2560320"/>
            <a:ext cx="3291840" cy="100584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7200" b="1">
                <a:solidFill>
                  <a:srgbClr val="B45309"/>
                </a:solidFill>
                <a:latin typeface="Liberation Sans"/>
              </a:rPr>
              <a:t>71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0" y="3611879"/>
            <a:ext cx="3291840" cy="8229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800" b="0">
                <a:solidFill>
                  <a:srgbClr val="6B7280"/>
                </a:solidFill>
                <a:latin typeface="Liberation Sans"/>
              </a:rPr>
              <a:t>CAC, now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0" y="2651760"/>
            <a:ext cx="3017520" cy="256032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800" b="0">
                <a:solidFill>
                  <a:srgbClr val="6B7280"/>
                </a:solidFill>
                <a:latin typeface="Liberation Sans"/>
              </a:rPr>
              <a:t>Cause: Meta CPM went up.</a:t>
            </a:r>
          </a:p>
          <a:p>
            <a:pPr algn="l">
              <a:spcBef>
                <a:spcPts val="1000"/>
              </a:spcBef>
            </a:pPr>
            <a:r>
              <a:rPr sz="1800" b="0">
                <a:solidFill>
                  <a:srgbClr val="6B7280"/>
                </a:solidFill>
                <a:latin typeface="Liberation Sans"/>
              </a:rPr>
              <a:t>CAC = customer acquisition cost.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457200"/>
            <a:ext cx="10881360" cy="1188720"/>
          </a:xfrm>
        </p:spPr>
        <p:txBody>
          <a:bodyPr wrap="square" anchor="t" lIns="0"/>
          <a:lstStyle/>
          <a:p>
            <a:pPr algn="l"/>
            <a:r>
              <a:rPr sz="3400" b="1">
                <a:solidFill>
                  <a:srgbClr val="1F2937"/>
                </a:solidFill>
                <a:latin typeface="Liberation Sans"/>
              </a:rPr>
              <a:t>Gross margin improved from 38% to 41%, mostly from the Dallas kitchen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274320"/>
            <a:ext cx="731520" cy="64008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6400800"/>
            <a:ext cx="7315200" cy="27432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200" b="0">
                <a:solidFill>
                  <a:srgbClr val="6B7280"/>
                </a:solidFill>
                <a:latin typeface="Liberation Sans"/>
              </a:rPr>
              <a:t>Northwind Meal Kits  |  Q3 board update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640080" y="1737360"/>
          <a:ext cx="5120640" cy="448056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83680" y="2560320"/>
            <a:ext cx="4937760" cy="274320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2000" b="0">
                <a:solidFill>
                  <a:srgbClr val="1F2937"/>
                </a:solidFill>
                <a:latin typeface="Liberation Sans"/>
              </a:rPr>
              <a:t>Main driver: the new Dallas kitchen.</a:t>
            </a:r>
          </a:p>
          <a:p>
            <a:pPr algn="l">
              <a:spcBef>
                <a:spcPts val="1000"/>
              </a:spcBef>
            </a:pPr>
            <a:r>
              <a:rPr sz="2000" b="0">
                <a:solidFill>
                  <a:srgbClr val="1F2937"/>
                </a:solidFill>
                <a:latin typeface="Liberation Sans"/>
              </a:rPr>
              <a:t>Smaller help: the packaging switch.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457200"/>
            <a:ext cx="10881360" cy="1188720"/>
          </a:xfrm>
        </p:spPr>
        <p:txBody>
          <a:bodyPr wrap="square" anchor="t" lIns="0"/>
          <a:lstStyle/>
          <a:p>
            <a:pPr algn="l"/>
            <a:r>
              <a:rPr sz="3400" b="1">
                <a:solidFill>
                  <a:srgbClr val="1F2937"/>
                </a:solidFill>
                <a:latin typeface="Liberation Sans"/>
              </a:rPr>
              <a:t>Two risks to watch: Dallas delivery lateness and Meta dependence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274320"/>
            <a:ext cx="731520" cy="64008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6400800"/>
            <a:ext cx="7315200" cy="27432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200" b="0">
                <a:solidFill>
                  <a:srgbClr val="6B7280"/>
                </a:solidFill>
                <a:latin typeface="Liberation Sans"/>
              </a:rPr>
              <a:t>Northwind Meal Kits  |  Q3 board update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103120"/>
            <a:ext cx="5212080" cy="3566160"/>
          </a:xfrm>
          <a:prstGeom prst="rect">
            <a:avLst/>
          </a:prstGeom>
          <a:solidFill>
            <a:srgbClr val="F3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2560320"/>
            <a:ext cx="4480560" cy="100584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4800" b="1">
                <a:solidFill>
                  <a:srgbClr val="B45309"/>
                </a:solidFill>
                <a:latin typeface="Liberation Sans"/>
              </a:rPr>
              <a:t>3.1% → 1.4%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3749039"/>
            <a:ext cx="4480560" cy="8229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2000" b="1">
                <a:solidFill>
                  <a:srgbClr val="1F2937"/>
                </a:solidFill>
                <a:latin typeface="Liberation Sans"/>
              </a:rPr>
              <a:t>Late Dallas deliveries, Aug to Sep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4663440"/>
            <a:ext cx="4480560" cy="8229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800" b="0">
                <a:solidFill>
                  <a:srgbClr val="6B7280"/>
                </a:solidFill>
                <a:latin typeface="Liberation Sans"/>
              </a:rPr>
              <a:t>Target: under 1%. Mostly fixed.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6309360" y="2103120"/>
            <a:ext cx="5212080" cy="3566160"/>
          </a:xfrm>
          <a:prstGeom prst="rect">
            <a:avLst/>
          </a:prstGeom>
          <a:solidFill>
            <a:srgbClr val="F3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75120" y="2560320"/>
            <a:ext cx="4480560" cy="100584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4800" b="1">
                <a:solidFill>
                  <a:srgbClr val="B45309"/>
                </a:solidFill>
                <a:latin typeface="Liberation Sans"/>
              </a:rPr>
              <a:t>71%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0" y="3749039"/>
            <a:ext cx="4480560" cy="8229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2000" b="1">
                <a:solidFill>
                  <a:srgbClr val="1F2937"/>
                </a:solidFill>
                <a:latin typeface="Liberation Sans"/>
              </a:rPr>
              <a:t>Of new subs come from Meta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20" y="4663440"/>
            <a:ext cx="4480560" cy="8229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800" b="0">
                <a:solidFill>
                  <a:srgbClr val="6B7280"/>
                </a:solidFill>
                <a:latin typeface="Liberation Sans"/>
              </a:rPr>
              <a:t>Q4 goal: under 55%.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457200"/>
            <a:ext cx="10881360" cy="1188720"/>
          </a:xfrm>
        </p:spPr>
        <p:txBody>
          <a:bodyPr wrap="square" anchor="t" lIns="0"/>
          <a:lstStyle/>
          <a:p>
            <a:pPr algn="l"/>
            <a:r>
              <a:rPr sz="3400" b="1">
                <a:solidFill>
                  <a:srgbClr val="1F2937"/>
                </a:solidFill>
                <a:latin typeface="Liberation Sans"/>
              </a:rPr>
              <a:t>Q4 plan: diversify acquisition, test pricing, decide on Atlanta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274320"/>
            <a:ext cx="731520" cy="64008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6400800"/>
            <a:ext cx="7315200" cy="27432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200" b="0">
                <a:solidFill>
                  <a:srgbClr val="6B7280"/>
                </a:solidFill>
                <a:latin typeface="Liberation Sans"/>
              </a:rPr>
              <a:t>Northwind Meal Kits  |  Q3 board update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377440"/>
            <a:ext cx="1097280" cy="100584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6000" b="1">
                <a:solidFill>
                  <a:srgbClr val="0F766E"/>
                </a:solidFill>
                <a:latin typeface="Liberation Sa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3383280" cy="109728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2400" b="1">
                <a:solidFill>
                  <a:srgbClr val="1F2937"/>
                </a:solidFill>
                <a:latin typeface="Liberation Sans"/>
              </a:rPr>
              <a:t>Launch TikTok + referral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754880"/>
            <a:ext cx="3383280" cy="91440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800" b="0">
                <a:solidFill>
                  <a:srgbClr val="6B7280"/>
                </a:solidFill>
                <a:latin typeface="Liberation Sans"/>
              </a:rPr>
              <a:t>Goal: Meta under 55%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89120" y="2377440"/>
            <a:ext cx="1097280" cy="100584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6000" b="1">
                <a:solidFill>
                  <a:srgbClr val="0F766E"/>
                </a:solidFill>
                <a:latin typeface="Liberation Sans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0" y="3566160"/>
            <a:ext cx="3383280" cy="109728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2400" b="1">
                <a:solidFill>
                  <a:srgbClr val="1F2937"/>
                </a:solidFill>
                <a:latin typeface="Liberation Sans"/>
              </a:rPr>
              <a:t>Test family plan pricing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0" y="4754880"/>
            <a:ext cx="3383280" cy="91440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800" b="0">
                <a:solidFill>
                  <a:srgbClr val="6B7280"/>
                </a:solidFill>
                <a:latin typeface="Liberation Sans"/>
              </a:rPr>
              <a:t>Pricing test in Q4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8159" y="2377440"/>
            <a:ext cx="1097280" cy="100584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6000" b="1">
                <a:solidFill>
                  <a:srgbClr val="0F766E"/>
                </a:solidFill>
                <a:latin typeface="Liberation Sans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38159" y="3566160"/>
            <a:ext cx="3383280" cy="109728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2400" b="1">
                <a:solidFill>
                  <a:srgbClr val="1F2937"/>
                </a:solidFill>
                <a:latin typeface="Liberation Sans"/>
              </a:rPr>
              <a:t>Decide on Atlanta kitchen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38159" y="4754880"/>
            <a:ext cx="3383280" cy="91440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800" b="0">
                <a:solidFill>
                  <a:srgbClr val="6B7280"/>
                </a:solidFill>
                <a:latin typeface="Liberation Sans"/>
              </a:rPr>
              <a:t>Decision in December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457200"/>
            <a:ext cx="10881360" cy="1188720"/>
          </a:xfrm>
        </p:spPr>
        <p:txBody>
          <a:bodyPr wrap="square" anchor="t" lIns="0"/>
          <a:lstStyle/>
          <a:p>
            <a:pPr algn="l"/>
            <a:r>
              <a:rPr sz="3400" b="1">
                <a:solidFill>
                  <a:srgbClr val="1F2937"/>
                </a:solidFill>
                <a:latin typeface="Liberation Sans"/>
              </a:rPr>
              <a:t>We ask the board to approve $400k for Atlanta pre-work and to make two retail introductions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274320"/>
            <a:ext cx="731520" cy="64008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6400800"/>
            <a:ext cx="7315200" cy="27432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200" b="0">
                <a:solidFill>
                  <a:srgbClr val="6B7280"/>
                </a:solidFill>
                <a:latin typeface="Liberation Sans"/>
              </a:rPr>
              <a:t>Northwind Meal Kits  |  Q3 board update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377440"/>
            <a:ext cx="2834640" cy="100584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5400" b="1">
                <a:solidFill>
                  <a:srgbClr val="0F766E"/>
                </a:solidFill>
                <a:latin typeface="Liberation Sans"/>
              </a:rPr>
              <a:t>$400k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429000"/>
            <a:ext cx="2834640" cy="8229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800" b="0">
                <a:solidFill>
                  <a:srgbClr val="6B7280"/>
                </a:solidFill>
                <a:latin typeface="Liberation Sans"/>
              </a:rPr>
              <a:t>Approve for Atlanta kitchen pre-work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49039" y="2377440"/>
            <a:ext cx="2834640" cy="100584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5400" b="1">
                <a:solidFill>
                  <a:srgbClr val="0F766E"/>
                </a:solidFill>
                <a:latin typeface="Liberation San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49039" y="3429000"/>
            <a:ext cx="2834640" cy="8229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800" b="0">
                <a:solidFill>
                  <a:srgbClr val="6B7280"/>
                </a:solidFill>
                <a:latin typeface="Liberation Sans"/>
              </a:rPr>
              <a:t>Intros to retail grocery buyers</a:t>
            </a:r>
          </a:p>
        </p:txBody>
      </p:sp>
      <p:sp>
        <p:nvSpPr>
          <p:cNvPr id="9" name="Rectangle 8"/>
          <p:cNvSpPr/>
          <p:nvPr/>
        </p:nvSpPr>
        <p:spPr>
          <a:xfrm>
            <a:off x="6949440" y="1828800"/>
            <a:ext cx="4572000" cy="4023360"/>
          </a:xfrm>
          <a:prstGeom prst="rect">
            <a:avLst/>
          </a:prstGeom>
          <a:solidFill>
            <a:srgbClr val="F3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69480" y="2103120"/>
            <a:ext cx="3931920" cy="3657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600" b="1">
                <a:solidFill>
                  <a:srgbClr val="6B7280"/>
                </a:solidFill>
                <a:latin typeface="Liberation Sans"/>
              </a:rPr>
              <a:t>Where cash stands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69480" y="2651760"/>
            <a:ext cx="3931920" cy="54864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3200" b="1">
                <a:solidFill>
                  <a:srgbClr val="1F2937"/>
                </a:solidFill>
                <a:latin typeface="Liberation Sans"/>
              </a:rPr>
              <a:t>$3.9M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69480" y="3200400"/>
            <a:ext cx="3931920" cy="3657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600" b="0">
                <a:solidFill>
                  <a:srgbClr val="6B7280"/>
                </a:solidFill>
                <a:latin typeface="Liberation Sans"/>
              </a:rPr>
              <a:t>Cash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69480" y="3703320"/>
            <a:ext cx="3931920" cy="54864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3200" b="1">
                <a:solidFill>
                  <a:srgbClr val="1F2937"/>
                </a:solidFill>
                <a:latin typeface="Liberation Sans"/>
              </a:rPr>
              <a:t>$210k/mo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69480" y="4251960"/>
            <a:ext cx="3931920" cy="3657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600" b="0">
                <a:solidFill>
                  <a:srgbClr val="6B7280"/>
                </a:solidFill>
                <a:latin typeface="Liberation Sans"/>
              </a:rPr>
              <a:t>Burn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69480" y="4754879"/>
            <a:ext cx="3931920" cy="54864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3200" b="1">
                <a:solidFill>
                  <a:srgbClr val="1F2937"/>
                </a:solidFill>
                <a:latin typeface="Liberation Sans"/>
              </a:rPr>
              <a:t>~18 months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69480" y="5303520"/>
            <a:ext cx="3931920" cy="365760"/>
          </a:xfrm>
          <a:prstGeom prst="rect">
            <a:avLst/>
          </a:prstGeom>
          <a:noFill/>
        </p:spPr>
        <p:txBody>
          <a:bodyPr wrap="square" lIns="0" rIns="0" anchor="t">
            <a:spAutoFit/>
          </a:bodyPr>
          <a:lstStyle/>
          <a:p>
            <a:pPr algn="l"/>
            <a:r>
              <a:rPr sz="1600" b="0">
                <a:solidFill>
                  <a:srgbClr val="6B7280"/>
                </a:solidFill>
                <a:latin typeface="Liberation Sans"/>
              </a:rPr>
              <a:t>Runway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